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9" r:id="rId6"/>
    <p:sldId id="273" r:id="rId7"/>
    <p:sldId id="270" r:id="rId8"/>
    <p:sldId id="277" r:id="rId9"/>
    <p:sldId id="274" r:id="rId10"/>
    <p:sldId id="278" r:id="rId11"/>
    <p:sldId id="279" r:id="rId12"/>
    <p:sldId id="280" r:id="rId13"/>
    <p:sldId id="271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86" r:id="rId22"/>
    <p:sldId id="289" r:id="rId23"/>
    <p:sldId id="263" r:id="rId24"/>
    <p:sldId id="264" r:id="rId25"/>
  </p:sldIdLst>
  <p:sldSz cx="12192000" cy="6858000"/>
  <p:notesSz cx="6858000" cy="9144000"/>
  <p:embeddedFontLst>
    <p:embeddedFont>
      <p:font typeface="KoPubWorld돋움체 Light" panose="020B0600000101010101" charset="-127"/>
      <p:regular r:id="rId26"/>
    </p:embeddedFont>
    <p:embeddedFont>
      <p:font typeface="KoPubWorld돋움체 Bold" panose="020B0600000101010101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Y헤드라인M" panose="0203060000010101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EFE2"/>
    <a:srgbClr val="64DECF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08F6B-7BD9-4E24-B4CD-0E8954525156}" v="201" dt="2023-08-08T05:43:51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925627" y="2940735"/>
            <a:ext cx="834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모션센서를 이용한 목 건강 헬스케어 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925627" y="2662341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925627" y="2597086"/>
            <a:ext cx="3169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캡스톤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 디자인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6E7E348-F168-9A69-C5AA-7673ACA19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82368"/>
              </p:ext>
            </p:extLst>
          </p:nvPr>
        </p:nvGraphicFramePr>
        <p:xfrm>
          <a:off x="8971598" y="4062207"/>
          <a:ext cx="2589548" cy="227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43">
                  <a:extLst>
                    <a:ext uri="{9D8B030D-6E8A-4147-A177-3AD203B41FA5}">
                      <a16:colId xmlns:a16="http://schemas.microsoft.com/office/drawing/2014/main" val="2941258405"/>
                    </a:ext>
                  </a:extLst>
                </a:gridCol>
                <a:gridCol w="1765405">
                  <a:extLst>
                    <a:ext uri="{9D8B030D-6E8A-4147-A177-3AD203B41FA5}">
                      <a16:colId xmlns:a16="http://schemas.microsoft.com/office/drawing/2014/main" val="4195062452"/>
                    </a:ext>
                  </a:extLst>
                </a:gridCol>
              </a:tblGrid>
              <a:tr h="568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DEP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팀원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284298"/>
                  </a:ext>
                </a:extLst>
              </a:tr>
              <a:tr h="568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현성진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95195"/>
                  </a:ext>
                </a:extLst>
              </a:tr>
              <a:tr h="568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도현선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994292"/>
                  </a:ext>
                </a:extLst>
              </a:tr>
              <a:tr h="568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곽두현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10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70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4CD274D-142B-143E-B282-2A616947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81" y="1493419"/>
            <a:ext cx="3871161" cy="3871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A83F14-A97F-9C1F-2C1E-DC92679DB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" y="1493420"/>
            <a:ext cx="3871161" cy="3871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8DC388-8E0E-DE65-B8DA-F43B506A15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35" y="1493420"/>
            <a:ext cx="3871161" cy="3871161"/>
          </a:xfrm>
          <a:prstGeom prst="rect">
            <a:avLst/>
          </a:prstGeom>
        </p:spPr>
      </p:pic>
      <p:sp>
        <p:nvSpPr>
          <p:cNvPr id="10" name="오른쪽 화살표 8">
            <a:extLst>
              <a:ext uri="{FF2B5EF4-FFF2-40B4-BE49-F238E27FC236}">
                <a16:creationId xmlns:a16="http://schemas.microsoft.com/office/drawing/2014/main" id="{B4D76C11-2B77-4512-DBE7-A55EA1217C49}"/>
              </a:ext>
            </a:extLst>
          </p:cNvPr>
          <p:cNvSpPr/>
          <p:nvPr/>
        </p:nvSpPr>
        <p:spPr>
          <a:xfrm flipH="1">
            <a:off x="3226585" y="3086100"/>
            <a:ext cx="1450730" cy="1143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9">
            <a:extLst>
              <a:ext uri="{FF2B5EF4-FFF2-40B4-BE49-F238E27FC236}">
                <a16:creationId xmlns:a16="http://schemas.microsoft.com/office/drawing/2014/main" id="{BBF29A67-D998-629A-79D3-4ADE9DD74123}"/>
              </a:ext>
            </a:extLst>
          </p:cNvPr>
          <p:cNvSpPr/>
          <p:nvPr/>
        </p:nvSpPr>
        <p:spPr>
          <a:xfrm>
            <a:off x="7560497" y="3086100"/>
            <a:ext cx="1450730" cy="1143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3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222137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데모">
            <a:hlinkClick r:id="" action="ppaction://media"/>
            <a:extLst>
              <a:ext uri="{FF2B5EF4-FFF2-40B4-BE49-F238E27FC236}">
                <a16:creationId xmlns:a16="http://schemas.microsoft.com/office/drawing/2014/main" id="{2E114588-0C94-5F21-2905-478B27872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9510" y="1678251"/>
            <a:ext cx="3016963" cy="46715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99CFC2-D096-C555-077D-5EE792FBD769}"/>
              </a:ext>
            </a:extLst>
          </p:cNvPr>
          <p:cNvSpPr/>
          <p:nvPr/>
        </p:nvSpPr>
        <p:spPr>
          <a:xfrm>
            <a:off x="4889284" y="1087106"/>
            <a:ext cx="3722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데모 프로그램 시연 </a:t>
            </a:r>
          </a:p>
        </p:txBody>
      </p:sp>
    </p:spTree>
    <p:extLst>
      <p:ext uri="{BB962C8B-B14F-4D97-AF65-F5344CB8AC3E}">
        <p14:creationId xmlns:p14="http://schemas.microsoft.com/office/powerpoint/2010/main" val="297250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358924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3C1ED4B-E13A-955C-0148-882BC61B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0" y="2151181"/>
            <a:ext cx="3533672" cy="3465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7BBC7C-8880-D734-324D-CA13C8D40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/>
          <a:stretch/>
        </p:blipFill>
        <p:spPr>
          <a:xfrm>
            <a:off x="4889284" y="2329682"/>
            <a:ext cx="3211646" cy="3287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74EC15-EFCE-420E-B92D-AA7B405A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453" y="2151181"/>
            <a:ext cx="3122738" cy="38448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1AE69D-CD94-0317-A172-4659C680CF92}"/>
              </a:ext>
            </a:extLst>
          </p:cNvPr>
          <p:cNvSpPr/>
          <p:nvPr/>
        </p:nvSpPr>
        <p:spPr>
          <a:xfrm>
            <a:off x="4644840" y="1176340"/>
            <a:ext cx="319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디자인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안드로이드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90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3953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04.</a:t>
            </a:r>
            <a:r>
              <a:rPr lang="ko-KR" altLang="en-US" sz="4000" b="1" dirty="0" err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캡스톤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계획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603368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1343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A6E693B-1021-4C5A-8216-2360B92381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9" y="5064544"/>
            <a:ext cx="525558" cy="5255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63A9E4-F70C-78D3-A67B-9F47BDAA7E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71"/>
          <a:stretch/>
        </p:blipFill>
        <p:spPr>
          <a:xfrm>
            <a:off x="1838103" y="2582667"/>
            <a:ext cx="2067855" cy="1230362"/>
          </a:xfrm>
          <a:prstGeom prst="rect">
            <a:avLst/>
          </a:prstGeom>
        </p:spPr>
      </p:pic>
      <p:pic>
        <p:nvPicPr>
          <p:cNvPr id="3" name="Picture 8" descr="애플 신형 3세대 에어팟 프로 출시일 올해일까 내년일까!? 가격은 250달러선! : 네이버 블로그">
            <a:extLst>
              <a:ext uri="{FF2B5EF4-FFF2-40B4-BE49-F238E27FC236}">
                <a16:creationId xmlns:a16="http://schemas.microsoft.com/office/drawing/2014/main" id="{2DEB6CD9-03D5-3006-4BA0-554354353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913" b="41635" l="43429" r="56286">
                        <a14:foregroundMark x1="52571" y1="22814" x2="51000" y2="25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42" t="21158" r="43447" b="58021"/>
          <a:stretch/>
        </p:blipFill>
        <p:spPr bwMode="auto">
          <a:xfrm>
            <a:off x="8127564" y="2412563"/>
            <a:ext cx="1742462" cy="20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E8F32C5D-8011-762B-189B-DF6186B11B7B}"/>
              </a:ext>
            </a:extLst>
          </p:cNvPr>
          <p:cNvSpPr/>
          <p:nvPr/>
        </p:nvSpPr>
        <p:spPr>
          <a:xfrm>
            <a:off x="5622784" y="3197848"/>
            <a:ext cx="1800000" cy="1800000"/>
          </a:xfrm>
          <a:prstGeom prst="mathPlus">
            <a:avLst>
              <a:gd name="adj1" fmla="val 10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BA3BF-FBE3-D84C-2297-7C27F106E54E}"/>
              </a:ext>
            </a:extLst>
          </p:cNvPr>
          <p:cNvSpPr txBox="1"/>
          <p:nvPr/>
        </p:nvSpPr>
        <p:spPr>
          <a:xfrm>
            <a:off x="300652" y="4061829"/>
            <a:ext cx="51427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</a:t>
            </a:r>
            <a:endParaRPr lang="en-US" altLang="ko-KR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프로토 타입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485E1-0104-8216-31B9-8BB506FDA594}"/>
              </a:ext>
            </a:extLst>
          </p:cNvPr>
          <p:cNvSpPr txBox="1"/>
          <p:nvPr/>
        </p:nvSpPr>
        <p:spPr>
          <a:xfrm>
            <a:off x="7422784" y="4828491"/>
            <a:ext cx="3441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IOS 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앱 개발</a:t>
            </a:r>
          </a:p>
        </p:txBody>
      </p:sp>
    </p:spTree>
    <p:extLst>
      <p:ext uri="{BB962C8B-B14F-4D97-AF65-F5344CB8AC3E}">
        <p14:creationId xmlns:p14="http://schemas.microsoft.com/office/powerpoint/2010/main" val="18221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058773" y="264910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1343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D8128B-6A4E-AF6B-0AC5-09389571D16F}"/>
              </a:ext>
            </a:extLst>
          </p:cNvPr>
          <p:cNvSpPr/>
          <p:nvPr/>
        </p:nvSpPr>
        <p:spPr>
          <a:xfrm>
            <a:off x="3864554" y="1121344"/>
            <a:ext cx="3197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디자인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(IOS)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70B0D4-E1F9-6AB1-CAD3-7FF2F3830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74" y="1623636"/>
            <a:ext cx="2808850" cy="4761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BEA76-E443-C02D-6C7D-F977AD3C5409}"/>
              </a:ext>
            </a:extLst>
          </p:cNvPr>
          <p:cNvSpPr/>
          <p:nvPr/>
        </p:nvSpPr>
        <p:spPr>
          <a:xfrm>
            <a:off x="4813021" y="6356362"/>
            <a:ext cx="13003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4132887" y="5970001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5726578" y="5732608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4132887" y="5925788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정상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59263" y="1720246"/>
            <a:ext cx="232674" cy="222265"/>
            <a:chOff x="8133226" y="2352796"/>
            <a:chExt cx="340658" cy="295835"/>
          </a:xfrm>
        </p:grpSpPr>
        <p:sp>
          <p:nvSpPr>
            <p:cNvPr id="20" name="직사각형 19"/>
            <p:cNvSpPr/>
            <p:nvPr/>
          </p:nvSpPr>
          <p:spPr>
            <a:xfrm>
              <a:off x="8133226" y="2352796"/>
              <a:ext cx="340658" cy="295835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갈매기형 수장 20"/>
            <p:cNvSpPr/>
            <p:nvPr/>
          </p:nvSpPr>
          <p:spPr>
            <a:xfrm flipH="1">
              <a:off x="8198661" y="2409988"/>
              <a:ext cx="275223" cy="238643"/>
            </a:xfrm>
            <a:prstGeom prst="chevron">
              <a:avLst>
                <a:gd name="adj" fmla="val 72951"/>
              </a:avLst>
            </a:prstGeom>
            <a:gradFill flip="none" rotWithShape="1">
              <a:gsLst>
                <a:gs pos="0">
                  <a:srgbClr val="1ABC9C">
                    <a:tint val="66000"/>
                    <a:satMod val="160000"/>
                  </a:srgbClr>
                </a:gs>
                <a:gs pos="50000">
                  <a:srgbClr val="1ABC9C">
                    <a:tint val="44500"/>
                    <a:satMod val="160000"/>
                  </a:srgbClr>
                </a:gs>
                <a:gs pos="100000">
                  <a:srgbClr val="1ABC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7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603368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1343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69E74B9-A20B-E248-9717-761018E8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87" y="1367777"/>
            <a:ext cx="3157075" cy="5351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D08EA1-12CC-C5FE-F56E-22300E12DBD1}"/>
              </a:ext>
            </a:extLst>
          </p:cNvPr>
          <p:cNvSpPr/>
          <p:nvPr/>
        </p:nvSpPr>
        <p:spPr>
          <a:xfrm>
            <a:off x="9113627" y="2014521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기록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FE5E6A33-6F05-75C1-1378-55D065B92645}"/>
              </a:ext>
            </a:extLst>
          </p:cNvPr>
          <p:cNvCxnSpPr>
            <a:cxnSpLocks/>
          </p:cNvCxnSpPr>
          <p:nvPr/>
        </p:nvCxnSpPr>
        <p:spPr>
          <a:xfrm flipV="1">
            <a:off x="6369075" y="1991271"/>
            <a:ext cx="3144662" cy="7952"/>
          </a:xfrm>
          <a:prstGeom prst="bentConnector4">
            <a:avLst>
              <a:gd name="adj1" fmla="val 21"/>
              <a:gd name="adj2" fmla="val 29747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A72A5C-1D8D-1410-09BD-FF6ED19913FE}"/>
              </a:ext>
            </a:extLst>
          </p:cNvPr>
          <p:cNvSpPr/>
          <p:nvPr/>
        </p:nvSpPr>
        <p:spPr>
          <a:xfrm>
            <a:off x="2518213" y="1984516"/>
            <a:ext cx="14847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0A16EA3-89FD-9112-758D-5AAE0F871ED0}"/>
              </a:ext>
            </a:extLst>
          </p:cNvPr>
          <p:cNvCxnSpPr>
            <a:endCxn id="8" idx="0"/>
          </p:cNvCxnSpPr>
          <p:nvPr/>
        </p:nvCxnSpPr>
        <p:spPr>
          <a:xfrm rot="10800000">
            <a:off x="3260565" y="1984516"/>
            <a:ext cx="2089167" cy="30004"/>
          </a:xfrm>
          <a:prstGeom prst="bentConnector4">
            <a:avLst>
              <a:gd name="adj1" fmla="val 334"/>
              <a:gd name="adj2" fmla="val 86189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96C0D-46A0-466B-0860-B4F027986CD9}"/>
              </a:ext>
            </a:extLst>
          </p:cNvPr>
          <p:cNvSpPr/>
          <p:nvPr/>
        </p:nvSpPr>
        <p:spPr>
          <a:xfrm>
            <a:off x="1753571" y="3581820"/>
            <a:ext cx="223330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에어팟을</a:t>
            </a:r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낀 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모습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1F11BF-D285-32F3-97FA-CDAC3F39C525}"/>
              </a:ext>
            </a:extLst>
          </p:cNvPr>
          <p:cNvSpPr/>
          <p:nvPr/>
        </p:nvSpPr>
        <p:spPr>
          <a:xfrm>
            <a:off x="5137654" y="2813538"/>
            <a:ext cx="2443944" cy="2470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7BD878-F913-4413-6392-5C78E231DBED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>
            <a:off x="3986876" y="4049002"/>
            <a:ext cx="1150778" cy="98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F1E028-C99B-6E4C-17C7-B3DCA63519E1}"/>
              </a:ext>
            </a:extLst>
          </p:cNvPr>
          <p:cNvSpPr/>
          <p:nvPr/>
        </p:nvSpPr>
        <p:spPr>
          <a:xfrm>
            <a:off x="1721341" y="5333948"/>
            <a:ext cx="19415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자세</a:t>
            </a:r>
            <a:r>
              <a:rPr lang="ko-KR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별 분류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2BB9518-9721-8D8B-BD3F-36DF916FD771}"/>
              </a:ext>
            </a:extLst>
          </p:cNvPr>
          <p:cNvCxnSpPr>
            <a:cxnSpLocks/>
            <a:stCxn id="21" idx="1"/>
            <a:endCxn id="26" idx="3"/>
          </p:cNvCxnSpPr>
          <p:nvPr/>
        </p:nvCxnSpPr>
        <p:spPr>
          <a:xfrm rot="10800000">
            <a:off x="3662900" y="5564782"/>
            <a:ext cx="1233441" cy="90590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AEDE2D-378C-4B10-54E7-C8E889C6D03B}"/>
              </a:ext>
            </a:extLst>
          </p:cNvPr>
          <p:cNvSpPr/>
          <p:nvPr/>
        </p:nvSpPr>
        <p:spPr>
          <a:xfrm>
            <a:off x="1398926" y="5583997"/>
            <a:ext cx="25506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dirty="0">
                <a:ln w="0"/>
              </a:rPr>
              <a:t> </a:t>
            </a:r>
            <a:r>
              <a:rPr lang="en-US" altLang="ko-KR" sz="2400" dirty="0" smtClean="0">
                <a:ln w="0"/>
              </a:rPr>
              <a:t>(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</a:rPr>
              <a:t>데이터 </a:t>
            </a:r>
            <a:r>
              <a:rPr lang="ko-KR" altLang="en-US" b="0" cap="none" spc="0" dirty="0">
                <a:ln w="0"/>
                <a:solidFill>
                  <a:schemeClr val="tx1"/>
                </a:solidFill>
              </a:rPr>
              <a:t>분류를 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</a:rPr>
              <a:t>위한</a:t>
            </a:r>
            <a:r>
              <a:rPr lang="en-US" altLang="ko-KR" b="0" cap="none" spc="0" dirty="0" smtClean="0">
                <a:ln w="0"/>
                <a:solidFill>
                  <a:schemeClr val="tx1"/>
                </a:solidFill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6777615" y="6029890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4884347" y="6255735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직업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독서 중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4896340" y="6286020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정상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84347" y="1487850"/>
            <a:ext cx="232674" cy="222265"/>
            <a:chOff x="8133226" y="2352796"/>
            <a:chExt cx="340658" cy="295835"/>
          </a:xfrm>
        </p:grpSpPr>
        <p:sp>
          <p:nvSpPr>
            <p:cNvPr id="22" name="직사각형 21"/>
            <p:cNvSpPr/>
            <p:nvPr/>
          </p:nvSpPr>
          <p:spPr>
            <a:xfrm>
              <a:off x="8133226" y="2352796"/>
              <a:ext cx="340658" cy="295835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갈매기형 수장 24"/>
            <p:cNvSpPr/>
            <p:nvPr/>
          </p:nvSpPr>
          <p:spPr>
            <a:xfrm flipH="1">
              <a:off x="8198661" y="2409988"/>
              <a:ext cx="275223" cy="238643"/>
            </a:xfrm>
            <a:prstGeom prst="chevron">
              <a:avLst>
                <a:gd name="adj" fmla="val 72951"/>
              </a:avLst>
            </a:prstGeom>
            <a:gradFill flip="none" rotWithShape="1">
              <a:gsLst>
                <a:gs pos="0">
                  <a:srgbClr val="1ABC9C">
                    <a:tint val="66000"/>
                    <a:satMod val="160000"/>
                  </a:srgbClr>
                </a:gs>
                <a:gs pos="50000">
                  <a:srgbClr val="1ABC9C">
                    <a:tint val="44500"/>
                    <a:satMod val="160000"/>
                  </a:srgbClr>
                </a:gs>
                <a:gs pos="100000">
                  <a:srgbClr val="1ABC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24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603368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1343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A6E693B-1021-4C5A-8216-2360B92381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9" y="5064544"/>
            <a:ext cx="525558" cy="5255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85556D-7410-989B-AB65-68C215D6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428" y="1224312"/>
            <a:ext cx="3108290" cy="5268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5BEE88-B529-7F3E-F99A-BDD1C5102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284" y="1224312"/>
            <a:ext cx="3108288" cy="5312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A1C4578-754B-BE2C-E3A0-5C48B5C6FE71}"/>
              </a:ext>
            </a:extLst>
          </p:cNvPr>
          <p:cNvSpPr/>
          <p:nvPr/>
        </p:nvSpPr>
        <p:spPr>
          <a:xfrm>
            <a:off x="5187636" y="3429000"/>
            <a:ext cx="1837853" cy="83099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95B7A2-6E31-F193-3CE1-03096FED152D}"/>
              </a:ext>
            </a:extLst>
          </p:cNvPr>
          <p:cNvSpPr/>
          <p:nvPr/>
        </p:nvSpPr>
        <p:spPr>
          <a:xfrm>
            <a:off x="5426844" y="4185665"/>
            <a:ext cx="3197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알림표시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1577766" y="6036371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3477081" y="5826628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7671011" y="6050783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88595" y="1318846"/>
            <a:ext cx="2914927" cy="694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1557386" y="6036371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정상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7621223" y="6036371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독서 중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77766" y="1318846"/>
            <a:ext cx="232674" cy="222265"/>
            <a:chOff x="8133226" y="2352796"/>
            <a:chExt cx="340658" cy="295835"/>
          </a:xfrm>
        </p:grpSpPr>
        <p:sp>
          <p:nvSpPr>
            <p:cNvPr id="19" name="직사각형 18"/>
            <p:cNvSpPr/>
            <p:nvPr/>
          </p:nvSpPr>
          <p:spPr>
            <a:xfrm>
              <a:off x="8133226" y="2352796"/>
              <a:ext cx="340658" cy="295835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갈매기형 수장 19"/>
            <p:cNvSpPr/>
            <p:nvPr/>
          </p:nvSpPr>
          <p:spPr>
            <a:xfrm flipH="1">
              <a:off x="8198661" y="2409988"/>
              <a:ext cx="275223" cy="238643"/>
            </a:xfrm>
            <a:prstGeom prst="chevron">
              <a:avLst>
                <a:gd name="adj" fmla="val 72951"/>
              </a:avLst>
            </a:prstGeom>
            <a:gradFill flip="none" rotWithShape="1">
              <a:gsLst>
                <a:gs pos="0">
                  <a:srgbClr val="1ABC9C">
                    <a:tint val="66000"/>
                    <a:satMod val="160000"/>
                  </a:srgbClr>
                </a:gs>
                <a:gs pos="50000">
                  <a:srgbClr val="1ABC9C">
                    <a:tint val="44500"/>
                    <a:satMod val="160000"/>
                  </a:srgbClr>
                </a:gs>
                <a:gs pos="100000">
                  <a:srgbClr val="1ABC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66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603368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321343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2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2A6E693B-1021-4C5A-8216-2360B92381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9" y="5064544"/>
            <a:ext cx="525558" cy="5255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DD609A-6CCF-03B2-8A8C-6A782CD9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21" y="1298871"/>
            <a:ext cx="3095452" cy="5246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76641A-3BC2-E856-46B2-6E3DFE5EB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759" y="1289659"/>
            <a:ext cx="3080677" cy="524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22730F0-2A65-804E-4D9F-C26428FA9F15}"/>
              </a:ext>
            </a:extLst>
          </p:cNvPr>
          <p:cNvSpPr/>
          <p:nvPr/>
        </p:nvSpPr>
        <p:spPr>
          <a:xfrm>
            <a:off x="5314384" y="3241141"/>
            <a:ext cx="1620570" cy="812997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B63ABF-C157-4D37-47EC-F001ADCEC8E9}"/>
              </a:ext>
            </a:extLst>
          </p:cNvPr>
          <p:cNvSpPr/>
          <p:nvPr/>
        </p:nvSpPr>
        <p:spPr>
          <a:xfrm>
            <a:off x="5671991" y="4054138"/>
            <a:ext cx="3197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기록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7841485" y="6106336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1730831" y="6106336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D76993-94F7-80B1-6DDD-15BC2644C045}"/>
              </a:ext>
            </a:extLst>
          </p:cNvPr>
          <p:cNvSpPr/>
          <p:nvPr/>
        </p:nvSpPr>
        <p:spPr>
          <a:xfrm>
            <a:off x="3514119" y="5871314"/>
            <a:ext cx="1123462" cy="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58605" y="1813862"/>
            <a:ext cx="515252" cy="443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054E46-6399-CAD5-33BA-835A5732EFD0}"/>
              </a:ext>
            </a:extLst>
          </p:cNvPr>
          <p:cNvSpPr/>
          <p:nvPr/>
        </p:nvSpPr>
        <p:spPr>
          <a:xfrm>
            <a:off x="1604872" y="6073009"/>
            <a:ext cx="164429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</a:t>
            </a:r>
            <a:r>
              <a:rPr lang="ko-KR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정상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41485" y="1386257"/>
            <a:ext cx="232674" cy="222265"/>
            <a:chOff x="8133226" y="2352796"/>
            <a:chExt cx="340658" cy="295835"/>
          </a:xfrm>
        </p:grpSpPr>
        <p:sp>
          <p:nvSpPr>
            <p:cNvPr id="17" name="직사각형 16"/>
            <p:cNvSpPr/>
            <p:nvPr/>
          </p:nvSpPr>
          <p:spPr>
            <a:xfrm>
              <a:off x="8133226" y="2352796"/>
              <a:ext cx="340658" cy="295835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갈매기형 수장 17"/>
            <p:cNvSpPr/>
            <p:nvPr/>
          </p:nvSpPr>
          <p:spPr>
            <a:xfrm flipH="1">
              <a:off x="8198661" y="2409988"/>
              <a:ext cx="275223" cy="238643"/>
            </a:xfrm>
            <a:prstGeom prst="chevron">
              <a:avLst>
                <a:gd name="adj" fmla="val 72951"/>
              </a:avLst>
            </a:prstGeom>
            <a:gradFill flip="none" rotWithShape="1">
              <a:gsLst>
                <a:gs pos="0">
                  <a:srgbClr val="1ABC9C">
                    <a:tint val="66000"/>
                    <a:satMod val="160000"/>
                  </a:srgbClr>
                </a:gs>
                <a:gs pos="50000">
                  <a:srgbClr val="1ABC9C">
                    <a:tint val="44500"/>
                    <a:satMod val="160000"/>
                  </a:srgbClr>
                </a:gs>
                <a:gs pos="100000">
                  <a:srgbClr val="1ABC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49662" y="1412633"/>
            <a:ext cx="232674" cy="222265"/>
            <a:chOff x="8133226" y="2352796"/>
            <a:chExt cx="340658" cy="295835"/>
          </a:xfrm>
        </p:grpSpPr>
        <p:sp>
          <p:nvSpPr>
            <p:cNvPr id="20" name="직사각형 19"/>
            <p:cNvSpPr/>
            <p:nvPr/>
          </p:nvSpPr>
          <p:spPr>
            <a:xfrm>
              <a:off x="8133226" y="2352796"/>
              <a:ext cx="340658" cy="295835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갈매기형 수장 20"/>
            <p:cNvSpPr/>
            <p:nvPr/>
          </p:nvSpPr>
          <p:spPr>
            <a:xfrm flipH="1">
              <a:off x="8198661" y="2409988"/>
              <a:ext cx="275223" cy="238643"/>
            </a:xfrm>
            <a:prstGeom prst="chevron">
              <a:avLst>
                <a:gd name="adj" fmla="val 72951"/>
              </a:avLst>
            </a:prstGeom>
            <a:gradFill flip="none" rotWithShape="1">
              <a:gsLst>
                <a:gs pos="0">
                  <a:srgbClr val="1ABC9C">
                    <a:tint val="66000"/>
                    <a:satMod val="160000"/>
                  </a:srgbClr>
                </a:gs>
                <a:gs pos="50000">
                  <a:srgbClr val="1ABC9C">
                    <a:tint val="44500"/>
                    <a:satMod val="160000"/>
                  </a:srgbClr>
                </a:gs>
                <a:gs pos="100000">
                  <a:srgbClr val="1ABC9C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33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3571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05.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팀원의 역할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83920" y="2041338"/>
            <a:ext cx="4933262" cy="830997"/>
            <a:chOff x="3403338" y="2598003"/>
            <a:chExt cx="4933262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472198" cy="830997"/>
              <a:chOff x="3403338" y="2598003"/>
              <a:chExt cx="1472198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280501" y="2772988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배경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1882566" cy="830997"/>
              <a:chOff x="6454034" y="2598003"/>
              <a:chExt cx="1882566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331197" y="2753081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자료조사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08619" y="3303431"/>
            <a:ext cx="5396531" cy="924296"/>
            <a:chOff x="3403338" y="2504704"/>
            <a:chExt cx="5396531" cy="92429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2345835" cy="830997"/>
              <a:chOff x="3403338" y="2598003"/>
              <a:chExt cx="2345835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280501" y="2771315"/>
                <a:ext cx="14686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캡스톤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1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결과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04704"/>
              <a:ext cx="2345835" cy="924296"/>
              <a:chOff x="6454034" y="2504704"/>
              <a:chExt cx="2345835" cy="9242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331197" y="2504704"/>
                <a:ext cx="14686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20B0600000101010101" charset="-127"/>
                  <a:ea typeface="KoPubWorld돋움체 Bold" panose="020B0600000101010101" charset="-127"/>
                  <a:cs typeface="KoPubWorld돋움체 Bold" panose="020B0600000101010101" charset="-127"/>
                </a:endParaRPr>
              </a:p>
              <a:p>
                <a:r>
                  <a:rPr lang="ko-KR" alt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20B0600000101010101" charset="-127"/>
                  </a:rPr>
                  <a:t>캡스톤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20B0600000101010101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20B0600000101010101" charset="-127"/>
                  </a:rPr>
                  <a:t>2 </a:t>
                </a:r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20B0600000101010101" charset="-127"/>
                  </a:rPr>
                  <a:t>계획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81995-7C1C-A9D4-B345-CBE0482BB5F3}"/>
              </a:ext>
            </a:extLst>
          </p:cNvPr>
          <p:cNvGrpSpPr/>
          <p:nvPr/>
        </p:nvGrpSpPr>
        <p:grpSpPr>
          <a:xfrm>
            <a:off x="3408619" y="4509008"/>
            <a:ext cx="5276305" cy="924296"/>
            <a:chOff x="3403338" y="2504704"/>
            <a:chExt cx="5276305" cy="9242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ED9679-F402-F685-143C-8DA81F6201A2}"/>
                </a:ext>
              </a:extLst>
            </p:cNvPr>
            <p:cNvGrpSpPr/>
            <p:nvPr/>
          </p:nvGrpSpPr>
          <p:grpSpPr>
            <a:xfrm>
              <a:off x="3403338" y="2598003"/>
              <a:ext cx="2156680" cy="830997"/>
              <a:chOff x="3403338" y="2598003"/>
              <a:chExt cx="2156680" cy="830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C20850-652C-1A6D-3228-63FBAE82C34D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05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C6B62B-3BFC-20C0-8A9B-AA021D814EAC}"/>
                  </a:ext>
                </a:extLst>
              </p:cNvPr>
              <p:cNvSpPr txBox="1"/>
              <p:nvPr/>
            </p:nvSpPr>
            <p:spPr>
              <a:xfrm>
                <a:off x="4280501" y="2771315"/>
                <a:ext cx="12795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Light" panose="00000300000000000000" pitchFamily="2" charset="-127"/>
                  </a:rPr>
                  <a:t>팀원의 역할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9DEB212-8AEA-FC82-D860-069EFF33C04F}"/>
                </a:ext>
              </a:extLst>
            </p:cNvPr>
            <p:cNvGrpSpPr/>
            <p:nvPr/>
          </p:nvGrpSpPr>
          <p:grpSpPr>
            <a:xfrm>
              <a:off x="6454034" y="2504704"/>
              <a:ext cx="2225609" cy="924296"/>
              <a:chOff x="6454034" y="2504704"/>
              <a:chExt cx="2225609" cy="9242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31AFAF-4251-991A-0ECC-65A1861B10FD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06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69E8F3-79A2-056C-595A-2E77D4582210}"/>
                  </a:ext>
                </a:extLst>
              </p:cNvPr>
              <p:cNvSpPr txBox="1"/>
              <p:nvPr/>
            </p:nvSpPr>
            <p:spPr>
              <a:xfrm>
                <a:off x="7331197" y="2504704"/>
                <a:ext cx="13484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20B0600000101010101" charset="-127"/>
                  <a:ea typeface="KoPubWorld돋움체 Bold" panose="020B0600000101010101" charset="-127"/>
                  <a:cs typeface="KoPubWorld돋움체 Bold" panose="020B0600000101010101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KoPubWorld돋움체 Bold" panose="00000800000000000000" pitchFamily="2" charset="-127"/>
                  </a:rPr>
                  <a:t>일정 및 계획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3569487" y="2178412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3020287" y="2133171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603368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팀원의 역할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5361645" y="2497704"/>
            <a:ext cx="29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WT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모듈 통신과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IOS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앱 개발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3569487" y="352534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4419084" y="3842448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안드로이드 모델 프로토타입 제작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(3D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프린팅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).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3020287" y="346603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41F08B-C069-4545-B206-875162ED7E9E}"/>
              </a:ext>
            </a:extLst>
          </p:cNvPr>
          <p:cNvSpPr/>
          <p:nvPr/>
        </p:nvSpPr>
        <p:spPr>
          <a:xfrm>
            <a:off x="3569487" y="484782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31294A-7DC5-47B9-AC90-66BBE0915C49}"/>
              </a:ext>
            </a:extLst>
          </p:cNvPr>
          <p:cNvSpPr txBox="1"/>
          <p:nvPr/>
        </p:nvSpPr>
        <p:spPr>
          <a:xfrm>
            <a:off x="5226996" y="516343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안드로이드 앱 디자인 및 개발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ECF163-058E-4954-9C04-7029A48A2617}"/>
              </a:ext>
            </a:extLst>
          </p:cNvPr>
          <p:cNvSpPr/>
          <p:nvPr/>
        </p:nvSpPr>
        <p:spPr>
          <a:xfrm>
            <a:off x="3020287" y="4798905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DB1759-BC88-2AEF-6628-9B37623BA83F}"/>
              </a:ext>
            </a:extLst>
          </p:cNvPr>
          <p:cNvSpPr/>
          <p:nvPr/>
        </p:nvSpPr>
        <p:spPr>
          <a:xfrm>
            <a:off x="3128877" y="2497704"/>
            <a:ext cx="319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현성진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88FAD9-7347-1CBD-2962-6A2B97491387}"/>
              </a:ext>
            </a:extLst>
          </p:cNvPr>
          <p:cNvSpPr/>
          <p:nvPr/>
        </p:nvSpPr>
        <p:spPr>
          <a:xfrm>
            <a:off x="3128877" y="3844641"/>
            <a:ext cx="319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도현선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6DCD96-3F29-E0DA-05F9-3FCA058579DF}"/>
              </a:ext>
            </a:extLst>
          </p:cNvPr>
          <p:cNvSpPr/>
          <p:nvPr/>
        </p:nvSpPr>
        <p:spPr>
          <a:xfrm>
            <a:off x="3128877" y="5177680"/>
            <a:ext cx="319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곽두현</a:t>
            </a:r>
          </a:p>
        </p:txBody>
      </p:sp>
    </p:spTree>
    <p:extLst>
      <p:ext uri="{BB962C8B-B14F-4D97-AF65-F5344CB8AC3E}">
        <p14:creationId xmlns:p14="http://schemas.microsoft.com/office/powerpoint/2010/main" val="96144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3664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06.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및 계획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81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335732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일정 및 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6E4C75F4-8FDC-1053-2D8B-B49AD21AE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200413"/>
              </p:ext>
            </p:extLst>
          </p:nvPr>
        </p:nvGraphicFramePr>
        <p:xfrm>
          <a:off x="810138" y="1385043"/>
          <a:ext cx="10571724" cy="479129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61954">
                  <a:extLst>
                    <a:ext uri="{9D8B030D-6E8A-4147-A177-3AD203B41FA5}">
                      <a16:colId xmlns:a16="http://schemas.microsoft.com/office/drawing/2014/main" val="2500811808"/>
                    </a:ext>
                  </a:extLst>
                </a:gridCol>
                <a:gridCol w="1761954">
                  <a:extLst>
                    <a:ext uri="{9D8B030D-6E8A-4147-A177-3AD203B41FA5}">
                      <a16:colId xmlns:a16="http://schemas.microsoft.com/office/drawing/2014/main" val="1004947672"/>
                    </a:ext>
                  </a:extLst>
                </a:gridCol>
                <a:gridCol w="1761954">
                  <a:extLst>
                    <a:ext uri="{9D8B030D-6E8A-4147-A177-3AD203B41FA5}">
                      <a16:colId xmlns:a16="http://schemas.microsoft.com/office/drawing/2014/main" val="3389368973"/>
                    </a:ext>
                  </a:extLst>
                </a:gridCol>
                <a:gridCol w="1761954">
                  <a:extLst>
                    <a:ext uri="{9D8B030D-6E8A-4147-A177-3AD203B41FA5}">
                      <a16:colId xmlns:a16="http://schemas.microsoft.com/office/drawing/2014/main" val="1132769793"/>
                    </a:ext>
                  </a:extLst>
                </a:gridCol>
                <a:gridCol w="1761954">
                  <a:extLst>
                    <a:ext uri="{9D8B030D-6E8A-4147-A177-3AD203B41FA5}">
                      <a16:colId xmlns:a16="http://schemas.microsoft.com/office/drawing/2014/main" val="3265692366"/>
                    </a:ext>
                  </a:extLst>
                </a:gridCol>
                <a:gridCol w="1761954">
                  <a:extLst>
                    <a:ext uri="{9D8B030D-6E8A-4147-A177-3AD203B41FA5}">
                      <a16:colId xmlns:a16="http://schemas.microsoft.com/office/drawing/2014/main" val="22214524"/>
                    </a:ext>
                  </a:extLst>
                </a:gridCol>
              </a:tblGrid>
              <a:tr h="75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연구내용</a:t>
                      </a:r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D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01895"/>
                  </a:ext>
                </a:extLst>
              </a:tr>
              <a:tr h="75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무선 이어폰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센서 테스트</a:t>
                      </a:r>
                      <a:endParaRPr lang="en-US" altLang="ko-KR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938355"/>
                  </a:ext>
                </a:extLst>
              </a:tr>
              <a:tr h="1006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프로토타입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(3D </a:t>
                      </a:r>
                      <a:r>
                        <a:rPr lang="ko-KR" altLang="en-US" sz="2000" dirty="0"/>
                        <a:t>프린팅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제작</a:t>
                      </a:r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045350"/>
                  </a:ext>
                </a:extLst>
              </a:tr>
              <a:tr h="75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어플리케이션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제작</a:t>
                      </a:r>
                      <a:r>
                        <a:rPr lang="en-US" altLang="ko-KR" sz="2000" dirty="0"/>
                        <a:t>(IOS)</a:t>
                      </a:r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083853"/>
                  </a:ext>
                </a:extLst>
              </a:tr>
              <a:tr h="75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디자인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수정 및 보안</a:t>
                      </a:r>
                      <a:endParaRPr lang="en-US" altLang="ko-KR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445868"/>
                  </a:ext>
                </a:extLst>
              </a:tr>
              <a:tr h="75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앱 테스트 및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유지보수</a:t>
                      </a:r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00668" marR="100668" marT="50334" marB="503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5090563"/>
                  </a:ext>
                </a:extLst>
              </a:tr>
            </a:tbl>
          </a:graphicData>
        </a:graphic>
      </p:graphicFrame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C65F0A1-8B38-7702-F537-A2773DC5ADA7}"/>
              </a:ext>
            </a:extLst>
          </p:cNvPr>
          <p:cNvSpPr/>
          <p:nvPr/>
        </p:nvSpPr>
        <p:spPr>
          <a:xfrm>
            <a:off x="2581570" y="2234894"/>
            <a:ext cx="1754161" cy="597159"/>
          </a:xfrm>
          <a:prstGeom prst="rightArrow">
            <a:avLst>
              <a:gd name="adj1" fmla="val 58834"/>
              <a:gd name="adj2" fmla="val 50000"/>
            </a:avLst>
          </a:prstGeom>
          <a:solidFill>
            <a:srgbClr val="85EF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F3E317C-8207-4984-9AAD-74D6D7DE6853}"/>
              </a:ext>
            </a:extLst>
          </p:cNvPr>
          <p:cNvSpPr/>
          <p:nvPr/>
        </p:nvSpPr>
        <p:spPr>
          <a:xfrm>
            <a:off x="3373194" y="2988621"/>
            <a:ext cx="3124321" cy="794819"/>
          </a:xfrm>
          <a:prstGeom prst="rightArrow">
            <a:avLst>
              <a:gd name="adj1" fmla="val 63274"/>
              <a:gd name="adj2" fmla="val 61062"/>
            </a:avLst>
          </a:prstGeom>
          <a:solidFill>
            <a:srgbClr val="85EF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5EA81E5-969C-8EB2-4425-04C567201A9A}"/>
              </a:ext>
            </a:extLst>
          </p:cNvPr>
          <p:cNvSpPr/>
          <p:nvPr/>
        </p:nvSpPr>
        <p:spPr>
          <a:xfrm>
            <a:off x="4335732" y="3980869"/>
            <a:ext cx="3498214" cy="597159"/>
          </a:xfrm>
          <a:prstGeom prst="rightArrow">
            <a:avLst>
              <a:gd name="adj1" fmla="val 64724"/>
              <a:gd name="adj2" fmla="val 50000"/>
            </a:avLst>
          </a:prstGeom>
          <a:solidFill>
            <a:srgbClr val="85EF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C08C207-C79D-50F6-6C51-D04F07FB4C7E}"/>
              </a:ext>
            </a:extLst>
          </p:cNvPr>
          <p:cNvSpPr/>
          <p:nvPr/>
        </p:nvSpPr>
        <p:spPr>
          <a:xfrm>
            <a:off x="6264722" y="4734593"/>
            <a:ext cx="3301309" cy="597159"/>
          </a:xfrm>
          <a:prstGeom prst="rightArrow">
            <a:avLst>
              <a:gd name="adj1" fmla="val 61779"/>
              <a:gd name="adj2" fmla="val 50000"/>
            </a:avLst>
          </a:prstGeom>
          <a:solidFill>
            <a:srgbClr val="85EF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2A3C4BC-B52A-AC4B-6768-5F6895C98BC8}"/>
              </a:ext>
            </a:extLst>
          </p:cNvPr>
          <p:cNvSpPr/>
          <p:nvPr/>
        </p:nvSpPr>
        <p:spPr>
          <a:xfrm>
            <a:off x="7529761" y="5514693"/>
            <a:ext cx="3852101" cy="597159"/>
          </a:xfrm>
          <a:prstGeom prst="rightArrow">
            <a:avLst>
              <a:gd name="adj1" fmla="val 64723"/>
              <a:gd name="adj2" fmla="val 50000"/>
            </a:avLst>
          </a:prstGeom>
          <a:solidFill>
            <a:srgbClr val="85EFE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95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19415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907804" y="21109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배경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설명을력하세요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2E6DCB-30C1-6B4D-DE2E-2A6D6143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12" y="1450558"/>
            <a:ext cx="2504775" cy="2303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1088A7-CBFA-9204-1351-BC771155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33" y="4371627"/>
            <a:ext cx="3719971" cy="2029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47DEBF-E4EF-C104-0553-1534BCA9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389" y="4185341"/>
            <a:ext cx="2819326" cy="240164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5A3BFA-6BE2-2357-6D80-AEA9154D0681}"/>
              </a:ext>
            </a:extLst>
          </p:cNvPr>
          <p:cNvCxnSpPr/>
          <p:nvPr/>
        </p:nvCxnSpPr>
        <p:spPr>
          <a:xfrm flipH="1">
            <a:off x="4843612" y="3929204"/>
            <a:ext cx="334970" cy="25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999CF7-8150-2044-A972-1A5FC1672047}"/>
              </a:ext>
            </a:extLst>
          </p:cNvPr>
          <p:cNvCxnSpPr/>
          <p:nvPr/>
        </p:nvCxnSpPr>
        <p:spPr>
          <a:xfrm>
            <a:off x="7396681" y="3929204"/>
            <a:ext cx="195479" cy="256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28071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자료조사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865918" y="192767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자료조사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605EF-270B-0419-1E79-92887964E6BD}"/>
              </a:ext>
            </a:extLst>
          </p:cNvPr>
          <p:cNvGrpSpPr/>
          <p:nvPr/>
        </p:nvGrpSpPr>
        <p:grpSpPr>
          <a:xfrm>
            <a:off x="1097280" y="2200550"/>
            <a:ext cx="3664013" cy="3749241"/>
            <a:chOff x="7831413" y="2437974"/>
            <a:chExt cx="2502570" cy="3098546"/>
          </a:xfrm>
        </p:grpSpPr>
        <p:pic>
          <p:nvPicPr>
            <p:cNvPr id="3" name="Picture 6" descr="에어팟 - 무료 과학 기술개 아이콘">
              <a:extLst>
                <a:ext uri="{FF2B5EF4-FFF2-40B4-BE49-F238E27FC236}">
                  <a16:creationId xmlns:a16="http://schemas.microsoft.com/office/drawing/2014/main" id="{5397F4E1-022C-8D70-13B6-C07CF64F0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1413" y="2437974"/>
              <a:ext cx="2502570" cy="2502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A8B8D5-148C-8E4C-DB0B-76E40613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752"/>
            <a:stretch/>
          </p:blipFill>
          <p:spPr>
            <a:xfrm>
              <a:off x="8048770" y="4972210"/>
              <a:ext cx="2067855" cy="564310"/>
            </a:xfrm>
            <a:prstGeom prst="rect">
              <a:avLst/>
            </a:prstGeom>
          </p:spPr>
        </p:pic>
      </p:grpSp>
      <p:pic>
        <p:nvPicPr>
          <p:cNvPr id="8" name="Picture 2" descr="에어팟 프로 분해해보니… “배터리 못 바꾸는 일회용 제품” - 지디넷코리아">
            <a:extLst>
              <a:ext uri="{FF2B5EF4-FFF2-40B4-BE49-F238E27FC236}">
                <a16:creationId xmlns:a16="http://schemas.microsoft.com/office/drawing/2014/main" id="{D12664AA-5F6C-F8BC-8F1F-DA10EB9D7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"/>
          <a:stretch/>
        </p:blipFill>
        <p:spPr bwMode="auto">
          <a:xfrm>
            <a:off x="6068535" y="1811215"/>
            <a:ext cx="5541818" cy="37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애플 신형 3세대 에어팟 프로 출시일 올해일까 내년일까!? 가격은 250달러선! : 네이버 블로그">
            <a:extLst>
              <a:ext uri="{FF2B5EF4-FFF2-40B4-BE49-F238E27FC236}">
                <a16:creationId xmlns:a16="http://schemas.microsoft.com/office/drawing/2014/main" id="{4BB0E910-2EA2-4CB0-1F0D-973CFC8A1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1" t="20358" r="42513" b="55776"/>
          <a:stretch/>
        </p:blipFill>
        <p:spPr bwMode="auto">
          <a:xfrm>
            <a:off x="8293740" y="4883459"/>
            <a:ext cx="1287283" cy="14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91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3953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</a:t>
            </a:r>
          </a:p>
          <a:p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</a:t>
            </a:r>
            <a:r>
              <a:rPr lang="ko-KR" altLang="en-US" sz="4000" b="1" dirty="0" err="1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캡스톤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40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80735" y="179218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308D3FD-FC1A-FB4E-A12B-488F7BCC3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8" y="3133498"/>
            <a:ext cx="2067855" cy="1805925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A6B251D3-97C0-3A2D-9106-1ACE09CB2D93}"/>
              </a:ext>
            </a:extLst>
          </p:cNvPr>
          <p:cNvSpPr/>
          <p:nvPr/>
        </p:nvSpPr>
        <p:spPr>
          <a:xfrm>
            <a:off x="5127192" y="3717305"/>
            <a:ext cx="1688235" cy="4482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0B68CB-E216-A105-A747-A2AB5B0EE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" b="20428"/>
          <a:stretch/>
        </p:blipFill>
        <p:spPr>
          <a:xfrm>
            <a:off x="7872517" y="1196269"/>
            <a:ext cx="3234104" cy="54903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3B5060-25CF-F77A-41A5-F7007A93CBFD}"/>
              </a:ext>
            </a:extLst>
          </p:cNvPr>
          <p:cNvSpPr/>
          <p:nvPr/>
        </p:nvSpPr>
        <p:spPr>
          <a:xfrm>
            <a:off x="4889284" y="1097345"/>
            <a:ext cx="3197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&lt;</a:t>
            </a:r>
            <a:r>
              <a:rPr lang="en-US" altLang="ko-KR" sz="2400" b="0" i="0" dirty="0">
                <a:solidFill>
                  <a:srgbClr val="202124"/>
                </a:solidFill>
                <a:effectLst/>
                <a:latin typeface="Apple SD Gothic Neo"/>
              </a:rPr>
              <a:t>prototype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&gt;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89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캡스톤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결과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B99840-2D2E-D466-4718-4F058B18F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8" b="20428"/>
          <a:stretch/>
        </p:blipFill>
        <p:spPr>
          <a:xfrm>
            <a:off x="832438" y="1190277"/>
            <a:ext cx="3114873" cy="5287900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92CFF068-A3E2-22B2-85AB-5B2B72B86387}"/>
              </a:ext>
            </a:extLst>
          </p:cNvPr>
          <p:cNvSpPr/>
          <p:nvPr/>
        </p:nvSpPr>
        <p:spPr>
          <a:xfrm>
            <a:off x="4807023" y="3594843"/>
            <a:ext cx="1899139" cy="6770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7D45DD-1C45-2974-DAC0-6B81CCB1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9" r="28710" b="20428"/>
          <a:stretch/>
        </p:blipFill>
        <p:spPr>
          <a:xfrm>
            <a:off x="7466459" y="1190276"/>
            <a:ext cx="4033616" cy="5486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636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C8D0E814C13F243B138CCE7442FFB7F" ma:contentTypeVersion="13" ma:contentTypeDescription="새 문서를 만듭니다." ma:contentTypeScope="" ma:versionID="329f24c2fd20c6ca2fd23d2a990ab49f">
  <xsd:schema xmlns:xsd="http://www.w3.org/2001/XMLSchema" xmlns:xs="http://www.w3.org/2001/XMLSchema" xmlns:p="http://schemas.microsoft.com/office/2006/metadata/properties" xmlns:ns2="8f95a82e-cbc9-4c1a-8cc0-482ffa078c69" xmlns:ns3="f3a517b0-2f62-4347-af49-82b4d709f95d" targetNamespace="http://schemas.microsoft.com/office/2006/metadata/properties" ma:root="true" ma:fieldsID="fd86c51969922bd99aa0a8b96988cbaf" ns2:_="" ns3:_="">
    <xsd:import namespace="8f95a82e-cbc9-4c1a-8cc0-482ffa078c69"/>
    <xsd:import namespace="f3a517b0-2f62-4347-af49-82b4d709f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95a82e-cbc9-4c1a-8cc0-482ffa078c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517b0-2f62-4347-af49-82b4d709f9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71f3bdd-b67e-45aa-8efc-1ef6b77a47cd}" ma:internalName="TaxCatchAll" ma:showField="CatchAllData" ma:web="f3a517b0-2f62-4347-af49-82b4d709f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95a82e-cbc9-4c1a-8cc0-482ffa078c69">
      <Terms xmlns="http://schemas.microsoft.com/office/infopath/2007/PartnerControls"/>
    </lcf76f155ced4ddcb4097134ff3c332f>
    <TaxCatchAll xmlns="f3a517b0-2f62-4347-af49-82b4d709f95d" xsi:nil="true"/>
  </documentManagement>
</p:properties>
</file>

<file path=customXml/itemProps1.xml><?xml version="1.0" encoding="utf-8"?>
<ds:datastoreItem xmlns:ds="http://schemas.openxmlformats.org/officeDocument/2006/customXml" ds:itemID="{298A8D0F-C2FF-4124-873E-A89C4A152BE1}"/>
</file>

<file path=customXml/itemProps2.xml><?xml version="1.0" encoding="utf-8"?>
<ds:datastoreItem xmlns:ds="http://schemas.openxmlformats.org/officeDocument/2006/customXml" ds:itemID="{0FC0969A-02A9-4C0B-934A-1F0620E3A1B9}"/>
</file>

<file path=customXml/itemProps3.xml><?xml version="1.0" encoding="utf-8"?>
<ds:datastoreItem xmlns:ds="http://schemas.openxmlformats.org/officeDocument/2006/customXml" ds:itemID="{DC34AF36-3877-4E95-9D74-E849FD6E3E48}"/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244</Words>
  <Application>Microsoft Office PowerPoint</Application>
  <PresentationFormat>와이드스크린</PresentationFormat>
  <Paragraphs>115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KoPubWorld돋움체 Light</vt:lpstr>
      <vt:lpstr>KoPubWorld돋움체 Bold</vt:lpstr>
      <vt:lpstr>Apple SD Gothic Neo</vt:lpstr>
      <vt:lpstr>맑은 고딕</vt:lpstr>
      <vt:lpstr>Arial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현성진</cp:lastModifiedBy>
  <cp:revision>22</cp:revision>
  <dcterms:created xsi:type="dcterms:W3CDTF">2020-01-03T14:16:53Z</dcterms:created>
  <dcterms:modified xsi:type="dcterms:W3CDTF">2023-08-08T06:22:11Z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0x0101002C8D0E814C13F243B138CCE7442FFB7F</vt:lpwstr>
  </property>
</Properties>
</file>